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6" r:id="rId2"/>
    <p:sldId id="290" r:id="rId3"/>
    <p:sldId id="293" r:id="rId4"/>
    <p:sldId id="289" r:id="rId5"/>
    <p:sldId id="292" r:id="rId6"/>
    <p:sldId id="294" r:id="rId7"/>
    <p:sldId id="295" r:id="rId8"/>
    <p:sldId id="291" r:id="rId9"/>
    <p:sldId id="287" r:id="rId10"/>
    <p:sldId id="296" r:id="rId11"/>
    <p:sldId id="297" r:id="rId12"/>
    <p:sldId id="298" r:id="rId13"/>
    <p:sldId id="299" r:id="rId14"/>
  </p:sldIdLst>
  <p:sldSz cx="12192000" cy="6858000"/>
  <p:notesSz cx="6858000" cy="9296400"/>
  <p:embeddedFontLst>
    <p:embeddedFont>
      <p:font typeface="Calibri" panose="020F0502020204030204" pitchFamily="34" charset="0"/>
      <p:regular r:id="rId16"/>
      <p:bold r:id="rId17"/>
      <p:italic r:id="rId18"/>
      <p:boldItalic r:id="rId19"/>
    </p:embeddedFont>
    <p:embeddedFont>
      <p:font typeface="Montserrat Ultra Light" panose="020B0604020202020204" charset="0"/>
      <p:regular r:id="rId20"/>
    </p:embeddedFont>
    <p:embeddedFont>
      <p:font typeface="Roboto Black" panose="02000000000000000000" pitchFamily="2" charset="0"/>
      <p:bold r:id="rId21"/>
      <p:boldItalic r:id="rId22"/>
    </p:embeddedFont>
    <p:embeddedFont>
      <p:font typeface="Roboto Light" panose="02000000000000000000" pitchFamily="2" charset="0"/>
      <p:regular r:id="rId23"/>
      <p:italic r:id="rId24"/>
    </p:embeddedFont>
    <p:embeddedFont>
      <p:font typeface="Roboto Slab" pitchFamily="2"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91D2CA-8A43-4F1A-AFDB-C3411451AC4B}">
          <p14:sldIdLst>
            <p14:sldId id="256"/>
            <p14:sldId id="290"/>
            <p14:sldId id="293"/>
            <p14:sldId id="289"/>
            <p14:sldId id="292"/>
            <p14:sldId id="294"/>
            <p14:sldId id="295"/>
            <p14:sldId id="291"/>
            <p14:sldId id="287"/>
            <p14:sldId id="296"/>
            <p14:sldId id="297"/>
            <p14:sldId id="298"/>
            <p14:sldId id="299"/>
          </p14:sldIdLst>
        </p14:section>
        <p14:section name="Not in presentation" id="{AF321D78-F4B5-4C6A-A8EF-2E3D78EE47BC}">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C8D3"/>
    <a:srgbClr val="BB1F53"/>
    <a:srgbClr val="EBCCCC"/>
    <a:srgbClr val="006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0116" autoAdjust="0"/>
  </p:normalViewPr>
  <p:slideViewPr>
    <p:cSldViewPr snapToGrid="0" showGuides="1">
      <p:cViewPr varScale="1">
        <p:scale>
          <a:sx n="104" d="100"/>
          <a:sy n="104" d="100"/>
        </p:scale>
        <p:origin x="691"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358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C83189E5-F368-49BA-8D64-D08ADF12E1ED}" type="datetimeFigureOut">
              <a:rPr lang="en-US" smtClean="0"/>
              <a:t>7/11/2024</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7CB2F3BF-D26F-4F5A-BE88-CAD9C0EEB8E2}" type="slidenum">
              <a:rPr lang="en-US" smtClean="0"/>
              <a:t>‹#›</a:t>
            </a:fld>
            <a:endParaRPr lang="en-US" dirty="0"/>
          </a:p>
        </p:txBody>
      </p:sp>
    </p:spTree>
    <p:extLst>
      <p:ext uri="{BB962C8B-B14F-4D97-AF65-F5344CB8AC3E}">
        <p14:creationId xmlns:p14="http://schemas.microsoft.com/office/powerpoint/2010/main" val="286537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2F3BF-D26F-4F5A-BE88-CAD9C0EEB8E2}" type="slidenum">
              <a:rPr lang="en-US" smtClean="0"/>
              <a:t>1</a:t>
            </a:fld>
            <a:endParaRPr lang="en-US" dirty="0"/>
          </a:p>
        </p:txBody>
      </p:sp>
    </p:spTree>
    <p:extLst>
      <p:ext uri="{BB962C8B-B14F-4D97-AF65-F5344CB8AC3E}">
        <p14:creationId xmlns:p14="http://schemas.microsoft.com/office/powerpoint/2010/main" val="1771139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B2F3BF-D26F-4F5A-BE88-CAD9C0EEB8E2}" type="slidenum">
              <a:rPr lang="en-US" smtClean="0"/>
              <a:t>9</a:t>
            </a:fld>
            <a:endParaRPr lang="en-US" dirty="0"/>
          </a:p>
        </p:txBody>
      </p:sp>
    </p:spTree>
    <p:extLst>
      <p:ext uri="{BB962C8B-B14F-4D97-AF65-F5344CB8AC3E}">
        <p14:creationId xmlns:p14="http://schemas.microsoft.com/office/powerpoint/2010/main" val="858093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76375" y="3078163"/>
            <a:ext cx="9144000" cy="11795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Title 9"/>
          <p:cNvSpPr>
            <a:spLocks noGrp="1"/>
          </p:cNvSpPr>
          <p:nvPr>
            <p:ph type="title"/>
          </p:nvPr>
        </p:nvSpPr>
        <p:spPr>
          <a:xfrm>
            <a:off x="1476375" y="609600"/>
            <a:ext cx="9144000" cy="1966913"/>
          </a:xfrm>
        </p:spPr>
        <p:txBody>
          <a:bodyPr/>
          <a:lstStyle/>
          <a:p>
            <a:r>
              <a:rPr lang="en-US" dirty="0"/>
              <a:t>Click to edit Master title style</a:t>
            </a:r>
          </a:p>
        </p:txBody>
      </p:sp>
    </p:spTree>
    <p:extLst>
      <p:ext uri="{BB962C8B-B14F-4D97-AF65-F5344CB8AC3E}">
        <p14:creationId xmlns:p14="http://schemas.microsoft.com/office/powerpoint/2010/main" val="1340147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EC7F1D-78CB-4CEB-9869-FD7CDAEE1B6B}" type="datetimeFigureOut">
              <a:rPr lang="en-US" smtClean="0"/>
              <a:t>7/11/2024</a:t>
            </a:fld>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637B6371-9D71-4F63-B068-D4C2A9F91CD5}" type="slidenum">
              <a:rPr lang="en-US" smtClean="0"/>
              <a:pPr/>
              <a:t>‹#›</a:t>
            </a:fld>
            <a:endParaRPr lang="en-US" dirty="0"/>
          </a:p>
        </p:txBody>
      </p:sp>
    </p:spTree>
    <p:extLst>
      <p:ext uri="{BB962C8B-B14F-4D97-AF65-F5344CB8AC3E}">
        <p14:creationId xmlns:p14="http://schemas.microsoft.com/office/powerpoint/2010/main" val="424765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756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756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EC7F1D-78CB-4CEB-9869-FD7CDAEE1B6B}" type="datetimeFigureOut">
              <a:rPr lang="en-US" smtClean="0"/>
              <a:t>7/11/2024</a:t>
            </a:fld>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637B6371-9D71-4F63-B068-D4C2A9F91CD5}" type="slidenum">
              <a:rPr lang="en-US" smtClean="0"/>
              <a:pPr/>
              <a:t>‹#›</a:t>
            </a:fld>
            <a:endParaRPr lang="en-US" dirty="0"/>
          </a:p>
        </p:txBody>
      </p:sp>
    </p:spTree>
    <p:extLst>
      <p:ext uri="{BB962C8B-B14F-4D97-AF65-F5344CB8AC3E}">
        <p14:creationId xmlns:p14="http://schemas.microsoft.com/office/powerpoint/2010/main" val="14462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latin typeface="Roboto Black" panose="02000000000000000000" pitchFamily="2" charset="0"/>
                <a:ea typeface="Roboto Black" panose="02000000000000000000" pitchFamily="2" charset="0"/>
                <a:cs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latin typeface="Roboto Slab" pitchFamily="2" charset="0"/>
                <a:ea typeface="Roboto Slab" pitchFamily="2" charset="0"/>
              </a:defRPr>
            </a:lvl1pPr>
            <a:lvl2pPr>
              <a:defRPr>
                <a:solidFill>
                  <a:schemeClr val="bg1"/>
                </a:solidFill>
                <a:latin typeface="Roboto Slab" pitchFamily="2" charset="0"/>
                <a:ea typeface="Roboto Slab" pitchFamily="2" charset="0"/>
              </a:defRPr>
            </a:lvl2pPr>
            <a:lvl3pPr>
              <a:defRPr>
                <a:solidFill>
                  <a:schemeClr val="bg1"/>
                </a:solidFill>
                <a:latin typeface="Roboto Slab" pitchFamily="2" charset="0"/>
                <a:ea typeface="Roboto Slab" pitchFamily="2" charset="0"/>
              </a:defRPr>
            </a:lvl3pPr>
            <a:lvl4pPr>
              <a:defRPr>
                <a:solidFill>
                  <a:schemeClr val="bg1"/>
                </a:solidFill>
                <a:latin typeface="Roboto Slab" pitchFamily="2" charset="0"/>
                <a:ea typeface="Roboto Slab" pitchFamily="2" charset="0"/>
              </a:defRPr>
            </a:lvl4pPr>
            <a:lvl5pPr>
              <a:defRPr>
                <a:solidFill>
                  <a:schemeClr val="bg1"/>
                </a:solidFill>
                <a:latin typeface="Roboto Slab" pitchFamily="2" charset="0"/>
                <a:ea typeface="Roboto Slab"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latin typeface="Roboto Slab" pitchFamily="2" charset="0"/>
                <a:ea typeface="Roboto Slab" pitchFamily="2" charset="0"/>
              </a:defRPr>
            </a:lvl1pPr>
            <a:lvl2pPr>
              <a:defRPr>
                <a:solidFill>
                  <a:schemeClr val="bg1"/>
                </a:solidFill>
                <a:latin typeface="Roboto Slab" pitchFamily="2" charset="0"/>
                <a:ea typeface="Roboto Slab" pitchFamily="2" charset="0"/>
              </a:defRPr>
            </a:lvl2pPr>
            <a:lvl3pPr>
              <a:defRPr>
                <a:solidFill>
                  <a:schemeClr val="bg1"/>
                </a:solidFill>
                <a:latin typeface="Roboto Slab" pitchFamily="2" charset="0"/>
                <a:ea typeface="Roboto Slab" pitchFamily="2" charset="0"/>
              </a:defRPr>
            </a:lvl3pPr>
            <a:lvl4pPr>
              <a:defRPr>
                <a:solidFill>
                  <a:schemeClr val="bg1"/>
                </a:solidFill>
                <a:latin typeface="Roboto Slab" pitchFamily="2" charset="0"/>
                <a:ea typeface="Roboto Slab" pitchFamily="2" charset="0"/>
              </a:defRPr>
            </a:lvl4pPr>
            <a:lvl5pPr>
              <a:defRPr>
                <a:solidFill>
                  <a:schemeClr val="bg1"/>
                </a:solidFill>
                <a:latin typeface="Roboto Slab" pitchFamily="2" charset="0"/>
                <a:ea typeface="Roboto Slab"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EC7F1D-78CB-4CEB-9869-FD7CDAEE1B6B}" type="datetimeFigureOut">
              <a:rPr lang="en-US" smtClean="0"/>
              <a:t>7/11/2024</a:t>
            </a:fld>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637B6371-9D71-4F63-B068-D4C2A9F91CD5}" type="slidenum">
              <a:rPr lang="en-US" smtClean="0"/>
              <a:pPr/>
              <a:t>‹#›</a:t>
            </a:fld>
            <a:endParaRPr lang="en-US" dirty="0"/>
          </a:p>
        </p:txBody>
      </p:sp>
    </p:spTree>
    <p:extLst>
      <p:ext uri="{BB962C8B-B14F-4D97-AF65-F5344CB8AC3E}">
        <p14:creationId xmlns:p14="http://schemas.microsoft.com/office/powerpoint/2010/main" val="177727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149351"/>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404812"/>
          </a:xfrm>
        </p:spPr>
        <p:txBody>
          <a:bodyPr anchor="b"/>
          <a:lstStyle>
            <a:lvl1pPr marL="0" indent="0">
              <a:buNone/>
              <a:defRPr sz="2400" b="1">
                <a:solidFill>
                  <a:srgbClr val="BB1F53"/>
                </a:solidFill>
                <a:latin typeface="Roboto Black" panose="02000000000000000000" pitchFamily="2" charset="0"/>
                <a:ea typeface="Roboto Black" panose="02000000000000000000" pitchFamily="2" charset="0"/>
                <a:cs typeface="Roboto Black"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352675"/>
            <a:ext cx="5157787" cy="3836988"/>
          </a:xfrm>
        </p:spPr>
        <p:txBody>
          <a:bodyPr/>
          <a:lstStyle>
            <a:lvl1pPr>
              <a:defRPr>
                <a:solidFill>
                  <a:schemeClr val="bg1"/>
                </a:solidFill>
                <a:latin typeface="Roboto Slab" pitchFamily="2" charset="0"/>
                <a:ea typeface="Roboto Slab" pitchFamily="2" charset="0"/>
              </a:defRPr>
            </a:lvl1pPr>
            <a:lvl2pPr>
              <a:defRPr>
                <a:solidFill>
                  <a:schemeClr val="bg1"/>
                </a:solidFill>
                <a:latin typeface="Roboto Slab" pitchFamily="2" charset="0"/>
                <a:ea typeface="Roboto Slab" pitchFamily="2" charset="0"/>
              </a:defRPr>
            </a:lvl2pPr>
            <a:lvl3pPr>
              <a:defRPr>
                <a:solidFill>
                  <a:schemeClr val="bg1"/>
                </a:solidFill>
                <a:latin typeface="Roboto Slab" pitchFamily="2" charset="0"/>
                <a:ea typeface="Roboto Slab" pitchFamily="2" charset="0"/>
              </a:defRPr>
            </a:lvl3pPr>
            <a:lvl4pPr>
              <a:defRPr>
                <a:solidFill>
                  <a:schemeClr val="bg1"/>
                </a:solidFill>
                <a:latin typeface="Roboto Slab" pitchFamily="2" charset="0"/>
                <a:ea typeface="Roboto Slab" pitchFamily="2" charset="0"/>
              </a:defRPr>
            </a:lvl4pPr>
            <a:lvl5pPr>
              <a:defRPr>
                <a:solidFill>
                  <a:schemeClr val="bg1"/>
                </a:solidFill>
                <a:latin typeface="Roboto Slab" pitchFamily="2" charset="0"/>
                <a:ea typeface="Roboto Slab"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0" y="2352675"/>
            <a:ext cx="5183188" cy="3836988"/>
          </a:xfrm>
        </p:spPr>
        <p:txBody>
          <a:bodyPr/>
          <a:lstStyle>
            <a:lvl1pPr>
              <a:defRPr>
                <a:solidFill>
                  <a:schemeClr val="bg1"/>
                </a:solidFill>
                <a:latin typeface="Roboto Slab" pitchFamily="2" charset="0"/>
                <a:ea typeface="Roboto Slab" pitchFamily="2" charset="0"/>
              </a:defRPr>
            </a:lvl1pPr>
            <a:lvl2pPr>
              <a:defRPr>
                <a:solidFill>
                  <a:schemeClr val="bg1"/>
                </a:solidFill>
                <a:latin typeface="Roboto Slab" pitchFamily="2" charset="0"/>
                <a:ea typeface="Roboto Slab" pitchFamily="2" charset="0"/>
              </a:defRPr>
            </a:lvl2pPr>
            <a:lvl3pPr>
              <a:defRPr>
                <a:solidFill>
                  <a:schemeClr val="bg1"/>
                </a:solidFill>
                <a:latin typeface="Roboto Slab" pitchFamily="2" charset="0"/>
                <a:ea typeface="Roboto Slab" pitchFamily="2" charset="0"/>
              </a:defRPr>
            </a:lvl3pPr>
            <a:lvl4pPr>
              <a:defRPr>
                <a:solidFill>
                  <a:schemeClr val="bg1"/>
                </a:solidFill>
                <a:latin typeface="Roboto Slab" pitchFamily="2" charset="0"/>
                <a:ea typeface="Roboto Slab" pitchFamily="2" charset="0"/>
              </a:defRPr>
            </a:lvl4pPr>
            <a:lvl5pPr>
              <a:defRPr>
                <a:solidFill>
                  <a:schemeClr val="bg1"/>
                </a:solidFill>
                <a:latin typeface="Roboto Slab" pitchFamily="2" charset="0"/>
                <a:ea typeface="Roboto Slab"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EC7F1D-78CB-4CEB-9869-FD7CDAEE1B6B}" type="datetimeFigureOut">
              <a:rPr lang="en-US" smtClean="0"/>
              <a:t>7/11/2024</a:t>
            </a:fld>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637B6371-9D71-4F63-B068-D4C2A9F91CD5}" type="slidenum">
              <a:rPr lang="en-US" smtClean="0"/>
              <a:pPr/>
              <a:t>‹#›</a:t>
            </a:fld>
            <a:endParaRPr lang="en-US" dirty="0"/>
          </a:p>
        </p:txBody>
      </p:sp>
    </p:spTree>
    <p:extLst>
      <p:ext uri="{BB962C8B-B14F-4D97-AF65-F5344CB8AC3E}">
        <p14:creationId xmlns:p14="http://schemas.microsoft.com/office/powerpoint/2010/main" val="339538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3450" y="1460500"/>
            <a:ext cx="10515600" cy="1325563"/>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3256418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839788" y="2057400"/>
            <a:ext cx="3932237" cy="3811588"/>
          </a:xfrm>
        </p:spPr>
        <p:txBody>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8" name="Date Placeholder 7"/>
          <p:cNvSpPr>
            <a:spLocks noGrp="1"/>
          </p:cNvSpPr>
          <p:nvPr>
            <p:ph type="dt" sz="half" idx="10"/>
          </p:nvPr>
        </p:nvSpPr>
        <p:spPr>
          <a:xfrm>
            <a:off x="838200" y="6356350"/>
            <a:ext cx="2743200" cy="365125"/>
          </a:xfrm>
          <a:prstGeom prst="rect">
            <a:avLst/>
          </a:prstGeom>
        </p:spPr>
        <p:txBody>
          <a:bodyPr/>
          <a:lstStyle/>
          <a:p>
            <a:fld id="{62EC7F1D-78CB-4CEB-9869-FD7CDAEE1B6B}" type="datetimeFigureOut">
              <a:rPr lang="en-US" smtClean="0"/>
              <a:t>7/11/2024</a:t>
            </a:fld>
            <a:endParaRPr lang="en-US" dirty="0"/>
          </a:p>
        </p:txBody>
      </p:sp>
    </p:spTree>
    <p:extLst>
      <p:ext uri="{BB962C8B-B14F-4D97-AF65-F5344CB8AC3E}">
        <p14:creationId xmlns:p14="http://schemas.microsoft.com/office/powerpoint/2010/main" val="3141595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19335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EC7F1D-78CB-4CEB-9869-FD7CDAEE1B6B}" type="datetimeFigureOut">
              <a:rPr lang="en-US" smtClean="0"/>
              <a:t>7/11/2024</a:t>
            </a:fld>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637B6371-9D71-4F63-B068-D4C2A9F91CD5}" type="slidenum">
              <a:rPr lang="en-US" smtClean="0"/>
              <a:pPr/>
              <a:t>‹#›</a:t>
            </a:fld>
            <a:endParaRPr lang="en-US" dirty="0"/>
          </a:p>
        </p:txBody>
      </p:sp>
    </p:spTree>
    <p:extLst>
      <p:ext uri="{BB962C8B-B14F-4D97-AF65-F5344CB8AC3E}">
        <p14:creationId xmlns:p14="http://schemas.microsoft.com/office/powerpoint/2010/main" val="172369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060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3944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4"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rgbClr val="00607F"/>
          </a:solidFill>
          <a:latin typeface="Montserrat Ultra Light" panose="000003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noah.finlan@nebraska.go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22363"/>
            <a:ext cx="9144000" cy="2387600"/>
          </a:xfrm>
        </p:spPr>
        <p:txBody>
          <a:bodyPr>
            <a:normAutofit/>
          </a:bodyPr>
          <a:lstStyle/>
          <a:p>
            <a:pPr algn="ctr"/>
            <a:r>
              <a:rPr lang="en-US" sz="6000" dirty="0"/>
              <a:t>OCIO Rates</a:t>
            </a:r>
            <a:br>
              <a:rPr lang="en-US" sz="6000" dirty="0"/>
            </a:br>
            <a:r>
              <a:rPr lang="en-US" sz="6000" dirty="0"/>
              <a:t>FY 2026 and FY 2027</a:t>
            </a:r>
          </a:p>
        </p:txBody>
      </p:sp>
    </p:spTree>
    <p:extLst>
      <p:ext uri="{BB962C8B-B14F-4D97-AF65-F5344CB8AC3E}">
        <p14:creationId xmlns:p14="http://schemas.microsoft.com/office/powerpoint/2010/main" val="1634905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2CF60EA-8A8F-951E-953A-FD6BD3EEA720}"/>
              </a:ext>
            </a:extLst>
          </p:cNvPr>
          <p:cNvSpPr>
            <a:spLocks noGrp="1"/>
          </p:cNvSpPr>
          <p:nvPr>
            <p:ph type="subTitle" idx="1"/>
          </p:nvPr>
        </p:nvSpPr>
        <p:spPr>
          <a:xfrm>
            <a:off x="1476375" y="1961534"/>
            <a:ext cx="9144000" cy="2986549"/>
          </a:xfrm>
        </p:spPr>
        <p:txBody>
          <a:bodyPr>
            <a:normAutofit fontScale="92500"/>
          </a:bodyPr>
          <a:lstStyle/>
          <a:p>
            <a:pPr marL="342900" indent="-342900" algn="l">
              <a:buFont typeface="Arial" panose="020B0604020202020204" pitchFamily="34" charset="0"/>
              <a:buChar char="•"/>
            </a:pPr>
            <a:r>
              <a:rPr lang="en-US" dirty="0"/>
              <a:t>Control what you can control.</a:t>
            </a:r>
          </a:p>
          <a:p>
            <a:pPr marL="800100" lvl="1" indent="-342900" algn="l">
              <a:buFont typeface="Arial" panose="020B0604020202020204" pitchFamily="34" charset="0"/>
              <a:buChar char="•"/>
            </a:pPr>
            <a:r>
              <a:rPr lang="en-US" dirty="0"/>
              <a:t>Storage costs: Develop a retention schedule for your data. The longer you keep data longer than is needed, the more cost you are adding to the OCIO’s total costs and thus what gets passed back to you via rates.</a:t>
            </a:r>
          </a:p>
          <a:p>
            <a:pPr marL="800100" lvl="1" indent="-342900" algn="l">
              <a:buFont typeface="Arial" panose="020B0604020202020204" pitchFamily="34" charset="0"/>
              <a:buChar char="•"/>
            </a:pPr>
            <a:r>
              <a:rPr lang="en-US" dirty="0"/>
              <a:t>Billing: Review your bill as often as possible. Look at the units you are being charged for. For example; tech fees, service desk fees, and software licenses. Know your FTE numbers &amp; license utilization and compare those to what you are billed for. We can make billing corrections if we have made an error.</a:t>
            </a:r>
          </a:p>
          <a:p>
            <a:pPr marL="800100" lvl="1" indent="-342900" algn="l">
              <a:buFont typeface="Arial" panose="020B0604020202020204" pitchFamily="34" charset="0"/>
              <a:buChar char="•"/>
            </a:pPr>
            <a:r>
              <a:rPr lang="en-US" dirty="0"/>
              <a:t>Communicate: Reach out to OCIO with questions, set up meetings, get answers. Build a relationship with us so we can better serve you.</a:t>
            </a:r>
          </a:p>
        </p:txBody>
      </p:sp>
      <p:sp>
        <p:nvSpPr>
          <p:cNvPr id="2" name="Title 1">
            <a:extLst>
              <a:ext uri="{FF2B5EF4-FFF2-40B4-BE49-F238E27FC236}">
                <a16:creationId xmlns:a16="http://schemas.microsoft.com/office/drawing/2014/main" id="{DB839E82-1C98-26B0-38E0-7297386B1467}"/>
              </a:ext>
            </a:extLst>
          </p:cNvPr>
          <p:cNvSpPr>
            <a:spLocks noGrp="1"/>
          </p:cNvSpPr>
          <p:nvPr>
            <p:ph type="title"/>
          </p:nvPr>
        </p:nvSpPr>
        <p:spPr>
          <a:xfrm>
            <a:off x="1476375" y="609601"/>
            <a:ext cx="9144000" cy="1179512"/>
          </a:xfrm>
        </p:spPr>
        <p:txBody>
          <a:bodyPr/>
          <a:lstStyle/>
          <a:p>
            <a:pPr algn="ctr"/>
            <a:r>
              <a:rPr lang="en-US" dirty="0"/>
              <a:t>What can you do?</a:t>
            </a:r>
          </a:p>
        </p:txBody>
      </p:sp>
    </p:spTree>
    <p:extLst>
      <p:ext uri="{BB962C8B-B14F-4D97-AF65-F5344CB8AC3E}">
        <p14:creationId xmlns:p14="http://schemas.microsoft.com/office/powerpoint/2010/main" val="333885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B294E-91EC-A5C0-1F1C-667169FF82A9}"/>
              </a:ext>
            </a:extLst>
          </p:cNvPr>
          <p:cNvSpPr>
            <a:spLocks noGrp="1"/>
          </p:cNvSpPr>
          <p:nvPr>
            <p:ph type="title"/>
          </p:nvPr>
        </p:nvSpPr>
        <p:spPr/>
        <p:txBody>
          <a:bodyPr/>
          <a:lstStyle/>
          <a:p>
            <a:pPr algn="ctr"/>
            <a:r>
              <a:rPr lang="en-US" dirty="0"/>
              <a:t>What else is OCIO doing?</a:t>
            </a:r>
          </a:p>
        </p:txBody>
      </p:sp>
      <p:sp>
        <p:nvSpPr>
          <p:cNvPr id="3" name="Content Placeholder 2">
            <a:extLst>
              <a:ext uri="{FF2B5EF4-FFF2-40B4-BE49-F238E27FC236}">
                <a16:creationId xmlns:a16="http://schemas.microsoft.com/office/drawing/2014/main" id="{DC709396-D06F-86F3-6DAD-B6355CC281E5}"/>
              </a:ext>
            </a:extLst>
          </p:cNvPr>
          <p:cNvSpPr>
            <a:spLocks noGrp="1"/>
          </p:cNvSpPr>
          <p:nvPr>
            <p:ph idx="1"/>
          </p:nvPr>
        </p:nvSpPr>
        <p:spPr/>
        <p:txBody>
          <a:bodyPr>
            <a:normAutofit fontScale="77500" lnSpcReduction="20000"/>
          </a:bodyPr>
          <a:lstStyle/>
          <a:p>
            <a:r>
              <a:rPr lang="en-US" dirty="0"/>
              <a:t>We are currently evaluating some promising alternatives to lower storage rates even further. Of course, we’ll need your input and cooperation to make this happen. </a:t>
            </a:r>
          </a:p>
          <a:p>
            <a:r>
              <a:rPr lang="en-US" dirty="0"/>
              <a:t>We will continue to look for new and innovative ways to provide the goods and services our customers need at the best cost to the agencies and the taxpayers.</a:t>
            </a:r>
          </a:p>
          <a:p>
            <a:r>
              <a:rPr lang="en-US" dirty="0"/>
              <a:t>We will continue to reach out to our customer agencies to get your input and feedback on what OCIO needs to improve on. (Hopefully, we hear what we’re doing well at too.)</a:t>
            </a:r>
          </a:p>
          <a:p>
            <a:r>
              <a:rPr lang="en-US" dirty="0"/>
              <a:t>OCIO is not only changing our rates. We’re changing our structure, as well as, how and what services we provide. If there are IT goods or services your agency needs, reach out and let us know. We may be able to help.</a:t>
            </a:r>
          </a:p>
          <a:p>
            <a:endParaRPr lang="en-US" dirty="0"/>
          </a:p>
        </p:txBody>
      </p:sp>
    </p:spTree>
    <p:extLst>
      <p:ext uri="{BB962C8B-B14F-4D97-AF65-F5344CB8AC3E}">
        <p14:creationId xmlns:p14="http://schemas.microsoft.com/office/powerpoint/2010/main" val="291933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94C4-C31D-3FC8-3FBE-B59551A8AAB0}"/>
              </a:ext>
            </a:extLst>
          </p:cNvPr>
          <p:cNvSpPr>
            <a:spLocks noGrp="1"/>
          </p:cNvSpPr>
          <p:nvPr>
            <p:ph type="title"/>
          </p:nvPr>
        </p:nvSpPr>
        <p:spPr/>
        <p:txBody>
          <a:bodyPr/>
          <a:lstStyle/>
          <a:p>
            <a:pPr algn="ctr"/>
            <a:r>
              <a:rPr lang="en-US" dirty="0"/>
              <a:t>Agency Impacts</a:t>
            </a:r>
          </a:p>
        </p:txBody>
      </p:sp>
      <p:sp>
        <p:nvSpPr>
          <p:cNvPr id="3" name="Content Placeholder 2">
            <a:extLst>
              <a:ext uri="{FF2B5EF4-FFF2-40B4-BE49-F238E27FC236}">
                <a16:creationId xmlns:a16="http://schemas.microsoft.com/office/drawing/2014/main" id="{047AA75D-7806-10A2-CEBE-B2893988CB07}"/>
              </a:ext>
            </a:extLst>
          </p:cNvPr>
          <p:cNvSpPr>
            <a:spLocks noGrp="1"/>
          </p:cNvSpPr>
          <p:nvPr>
            <p:ph idx="1"/>
          </p:nvPr>
        </p:nvSpPr>
        <p:spPr/>
        <p:txBody>
          <a:bodyPr/>
          <a:lstStyle/>
          <a:p>
            <a:r>
              <a:rPr lang="en-US" dirty="0"/>
              <a:t>Myself and OCIO’s Budget partner, Gary Bush, will be available for one-on-one meetings with agencies to help them understand their OCIO costs as they relate to the budgeting process that is underway.</a:t>
            </a:r>
          </a:p>
          <a:p>
            <a:r>
              <a:rPr lang="en-US" dirty="0"/>
              <a:t>Reach out to me to schedule a meeting time. Consider including your Budget partner. </a:t>
            </a:r>
            <a:r>
              <a:rPr lang="en-US" dirty="0">
                <a:hlinkClick r:id="rId2"/>
              </a:rPr>
              <a:t>noah.finlan@nebraska.gov</a:t>
            </a:r>
            <a:endParaRPr lang="en-US" dirty="0"/>
          </a:p>
          <a:p>
            <a:pPr marL="0" indent="0">
              <a:buNone/>
            </a:pPr>
            <a:endParaRPr lang="en-US" dirty="0"/>
          </a:p>
        </p:txBody>
      </p:sp>
    </p:spTree>
    <p:extLst>
      <p:ext uri="{BB962C8B-B14F-4D97-AF65-F5344CB8AC3E}">
        <p14:creationId xmlns:p14="http://schemas.microsoft.com/office/powerpoint/2010/main" val="907647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7B1B-A34F-4EE5-3284-53655029BAE2}"/>
              </a:ext>
            </a:extLst>
          </p:cNvPr>
          <p:cNvSpPr>
            <a:spLocks noGrp="1"/>
          </p:cNvSpPr>
          <p:nvPr>
            <p:ph type="title"/>
          </p:nvPr>
        </p:nvSpPr>
        <p:spPr>
          <a:xfrm>
            <a:off x="1476375" y="609600"/>
            <a:ext cx="9144000" cy="4021394"/>
          </a:xfrm>
        </p:spPr>
        <p:txBody>
          <a:bodyPr/>
          <a:lstStyle/>
          <a:p>
            <a:pPr algn="ctr"/>
            <a:r>
              <a:rPr lang="en-US" dirty="0"/>
              <a:t>Questions</a:t>
            </a:r>
          </a:p>
        </p:txBody>
      </p:sp>
    </p:spTree>
    <p:extLst>
      <p:ext uri="{BB962C8B-B14F-4D97-AF65-F5344CB8AC3E}">
        <p14:creationId xmlns:p14="http://schemas.microsoft.com/office/powerpoint/2010/main" val="311179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40543E-B150-C8B6-9EC0-4362F5A051F9}"/>
              </a:ext>
            </a:extLst>
          </p:cNvPr>
          <p:cNvSpPr>
            <a:spLocks noGrp="1"/>
          </p:cNvSpPr>
          <p:nvPr>
            <p:ph type="title"/>
          </p:nvPr>
        </p:nvSpPr>
        <p:spPr/>
        <p:txBody>
          <a:bodyPr/>
          <a:lstStyle/>
          <a:p>
            <a:pPr algn="ctr"/>
            <a:r>
              <a:rPr lang="en-US" dirty="0"/>
              <a:t>Why does OCIO have Rates?</a:t>
            </a:r>
          </a:p>
        </p:txBody>
      </p:sp>
      <p:sp>
        <p:nvSpPr>
          <p:cNvPr id="7" name="Content Placeholder 6">
            <a:extLst>
              <a:ext uri="{FF2B5EF4-FFF2-40B4-BE49-F238E27FC236}">
                <a16:creationId xmlns:a16="http://schemas.microsoft.com/office/drawing/2014/main" id="{D9FFCD60-73C9-D9C1-AAE4-7BF19A2B4149}"/>
              </a:ext>
            </a:extLst>
          </p:cNvPr>
          <p:cNvSpPr>
            <a:spLocks noGrp="1"/>
          </p:cNvSpPr>
          <p:nvPr>
            <p:ph idx="1"/>
          </p:nvPr>
        </p:nvSpPr>
        <p:spPr/>
        <p:txBody>
          <a:bodyPr>
            <a:normAutofit fontScale="92500" lnSpcReduction="10000"/>
          </a:bodyPr>
          <a:lstStyle/>
          <a:p>
            <a:r>
              <a:rPr lang="en-US" dirty="0"/>
              <a:t>The OCIO does not directly receive General or Cash funds to cover our expenditures.</a:t>
            </a:r>
          </a:p>
          <a:p>
            <a:r>
              <a:rPr lang="en-US" dirty="0"/>
              <a:t>Therefore, the OCIO has rates to recover costs for the goods and services we provide to our partner agencies. Otherwise know as “Revolving” funds</a:t>
            </a:r>
          </a:p>
          <a:p>
            <a:r>
              <a:rPr lang="en-US" dirty="0"/>
              <a:t>Every attempt is made to set rates to only cover our costs with a marginal increase for anticipated growth in future demand, system upgrades, and unexpected needs.</a:t>
            </a:r>
          </a:p>
        </p:txBody>
      </p:sp>
    </p:spTree>
    <p:extLst>
      <p:ext uri="{BB962C8B-B14F-4D97-AF65-F5344CB8AC3E}">
        <p14:creationId xmlns:p14="http://schemas.microsoft.com/office/powerpoint/2010/main" val="1625794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C6053-D9F1-2ACC-8BAD-2F192CA0AB74}"/>
              </a:ext>
            </a:extLst>
          </p:cNvPr>
          <p:cNvSpPr>
            <a:spLocks noGrp="1"/>
          </p:cNvSpPr>
          <p:nvPr>
            <p:ph type="title"/>
          </p:nvPr>
        </p:nvSpPr>
        <p:spPr/>
        <p:txBody>
          <a:bodyPr/>
          <a:lstStyle/>
          <a:p>
            <a:pPr algn="ctr"/>
            <a:r>
              <a:rPr lang="en-US" dirty="0"/>
              <a:t>What expenses are in most OCIO rates?</a:t>
            </a:r>
          </a:p>
        </p:txBody>
      </p:sp>
      <p:sp>
        <p:nvSpPr>
          <p:cNvPr id="3" name="Content Placeholder 2">
            <a:extLst>
              <a:ext uri="{FF2B5EF4-FFF2-40B4-BE49-F238E27FC236}">
                <a16:creationId xmlns:a16="http://schemas.microsoft.com/office/drawing/2014/main" id="{EBC8F87B-5ECA-DA46-8108-D6FFBB104349}"/>
              </a:ext>
            </a:extLst>
          </p:cNvPr>
          <p:cNvSpPr>
            <a:spLocks noGrp="1"/>
          </p:cNvSpPr>
          <p:nvPr>
            <p:ph idx="1"/>
          </p:nvPr>
        </p:nvSpPr>
        <p:spPr>
          <a:xfrm>
            <a:off x="838200" y="1825625"/>
            <a:ext cx="10515600" cy="3823007"/>
          </a:xfrm>
        </p:spPr>
        <p:txBody>
          <a:bodyPr>
            <a:normAutofit fontScale="92500" lnSpcReduction="20000"/>
          </a:bodyPr>
          <a:lstStyle/>
          <a:p>
            <a:r>
              <a:rPr lang="en-US" dirty="0"/>
              <a:t>OCIO rates are made up of many types of expenses. Here are some of the major contributors.</a:t>
            </a:r>
          </a:p>
          <a:p>
            <a:pPr lvl="1"/>
            <a:r>
              <a:rPr lang="en-US" dirty="0"/>
              <a:t>Personal Services</a:t>
            </a:r>
          </a:p>
          <a:p>
            <a:pPr lvl="2"/>
            <a:r>
              <a:rPr lang="en-US" dirty="0"/>
              <a:t>OCIO staff salaries</a:t>
            </a:r>
          </a:p>
          <a:p>
            <a:pPr lvl="2"/>
            <a:r>
              <a:rPr lang="en-US" dirty="0"/>
              <a:t>Sick/Vacation Leave</a:t>
            </a:r>
          </a:p>
          <a:p>
            <a:pPr lvl="1"/>
            <a:r>
              <a:rPr lang="en-US" dirty="0"/>
              <a:t>Benefits Expense</a:t>
            </a:r>
          </a:p>
          <a:p>
            <a:pPr lvl="2"/>
            <a:r>
              <a:rPr lang="en-US" dirty="0"/>
              <a:t>Retirement</a:t>
            </a:r>
          </a:p>
          <a:p>
            <a:pPr lvl="2"/>
            <a:r>
              <a:rPr lang="en-US" dirty="0"/>
              <a:t>Health Insurance</a:t>
            </a:r>
          </a:p>
          <a:p>
            <a:pPr lvl="1"/>
            <a:r>
              <a:rPr lang="en-US" dirty="0"/>
              <a:t>Operating Expenses</a:t>
            </a:r>
          </a:p>
          <a:p>
            <a:pPr lvl="2"/>
            <a:r>
              <a:rPr lang="en-US" dirty="0"/>
              <a:t>Overhead - Buildings/Rent, utilities</a:t>
            </a:r>
          </a:p>
          <a:p>
            <a:pPr lvl="2"/>
            <a:r>
              <a:rPr lang="en-US" dirty="0"/>
              <a:t>Software/Hardware – Licensing &amp; Maintenance</a:t>
            </a:r>
          </a:p>
          <a:p>
            <a:pPr lvl="2"/>
            <a:r>
              <a:rPr lang="en-US" dirty="0"/>
              <a:t>Office supplies &amp; equipment</a:t>
            </a:r>
          </a:p>
          <a:p>
            <a:pPr lvl="2"/>
            <a:r>
              <a:rPr lang="en-US" dirty="0"/>
              <a:t>Tools &amp; materials</a:t>
            </a:r>
          </a:p>
          <a:p>
            <a:pPr lvl="2"/>
            <a:endParaRPr lang="en-US" dirty="0"/>
          </a:p>
          <a:p>
            <a:pPr lvl="1"/>
            <a:endParaRPr lang="en-US" dirty="0"/>
          </a:p>
        </p:txBody>
      </p:sp>
    </p:spTree>
    <p:extLst>
      <p:ext uri="{BB962C8B-B14F-4D97-AF65-F5344CB8AC3E}">
        <p14:creationId xmlns:p14="http://schemas.microsoft.com/office/powerpoint/2010/main" val="411211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15EFE-A85A-EE64-62DA-B1670B52D755}"/>
              </a:ext>
            </a:extLst>
          </p:cNvPr>
          <p:cNvSpPr>
            <a:spLocks noGrp="1"/>
          </p:cNvSpPr>
          <p:nvPr>
            <p:ph type="title"/>
          </p:nvPr>
        </p:nvSpPr>
        <p:spPr/>
        <p:txBody>
          <a:bodyPr/>
          <a:lstStyle/>
          <a:p>
            <a:pPr algn="ctr"/>
            <a:r>
              <a:rPr lang="en-US" dirty="0"/>
              <a:t>What’s NEW?</a:t>
            </a:r>
          </a:p>
        </p:txBody>
      </p:sp>
      <p:sp>
        <p:nvSpPr>
          <p:cNvPr id="4" name="Text Placeholder 3">
            <a:extLst>
              <a:ext uri="{FF2B5EF4-FFF2-40B4-BE49-F238E27FC236}">
                <a16:creationId xmlns:a16="http://schemas.microsoft.com/office/drawing/2014/main" id="{009E3685-CB93-9AD4-70EE-30D3B72B396B}"/>
              </a:ext>
            </a:extLst>
          </p:cNvPr>
          <p:cNvSpPr>
            <a:spLocks noGrp="1"/>
          </p:cNvSpPr>
          <p:nvPr>
            <p:ph type="body" idx="1"/>
          </p:nvPr>
        </p:nvSpPr>
        <p:spPr>
          <a:xfrm>
            <a:off x="839788" y="1431235"/>
            <a:ext cx="10512424" cy="775252"/>
          </a:xfrm>
        </p:spPr>
        <p:txBody>
          <a:bodyPr>
            <a:normAutofit/>
          </a:bodyPr>
          <a:lstStyle/>
          <a:p>
            <a:pPr algn="ctr"/>
            <a:r>
              <a:rPr lang="en-US" sz="3200" dirty="0">
                <a:solidFill>
                  <a:schemeClr val="tx1"/>
                </a:solidFill>
              </a:rPr>
              <a:t>2024-2025 vs 2026-2027</a:t>
            </a:r>
          </a:p>
        </p:txBody>
      </p:sp>
      <p:sp>
        <p:nvSpPr>
          <p:cNvPr id="5" name="Content Placeholder 4">
            <a:extLst>
              <a:ext uri="{FF2B5EF4-FFF2-40B4-BE49-F238E27FC236}">
                <a16:creationId xmlns:a16="http://schemas.microsoft.com/office/drawing/2014/main" id="{B741D24E-0A63-4E0F-D535-9C9CE880E60A}"/>
              </a:ext>
            </a:extLst>
          </p:cNvPr>
          <p:cNvSpPr>
            <a:spLocks noGrp="1"/>
          </p:cNvSpPr>
          <p:nvPr>
            <p:ph sz="half" idx="2"/>
          </p:nvPr>
        </p:nvSpPr>
        <p:spPr/>
        <p:txBody>
          <a:bodyPr/>
          <a:lstStyle/>
          <a:p>
            <a:r>
              <a:rPr lang="en-US" dirty="0"/>
              <a:t>177 total published rates</a:t>
            </a:r>
          </a:p>
          <a:p>
            <a:pPr lvl="1"/>
            <a:r>
              <a:rPr lang="en-US" dirty="0"/>
              <a:t>19 Phone Service rates</a:t>
            </a:r>
          </a:p>
          <a:p>
            <a:pPr lvl="1"/>
            <a:r>
              <a:rPr lang="en-US" dirty="0"/>
              <a:t>19 Cabling Service rates</a:t>
            </a:r>
          </a:p>
          <a:p>
            <a:pPr lvl="1"/>
            <a:r>
              <a:rPr lang="en-US" dirty="0"/>
              <a:t>35 Open System rates</a:t>
            </a:r>
          </a:p>
          <a:p>
            <a:pPr lvl="1"/>
            <a:r>
              <a:rPr lang="en-US" dirty="0"/>
              <a:t>15 Mainframe rates</a:t>
            </a:r>
          </a:p>
          <a:p>
            <a:pPr lvl="1"/>
            <a:r>
              <a:rPr lang="en-US" dirty="0"/>
              <a:t>9 Interactive Web rates</a:t>
            </a:r>
          </a:p>
          <a:p>
            <a:pPr lvl="1"/>
            <a:r>
              <a:rPr lang="en-US" dirty="0"/>
              <a:t>7 ECM rates</a:t>
            </a:r>
          </a:p>
          <a:p>
            <a:pPr marL="457200" lvl="1" indent="0">
              <a:buNone/>
            </a:pPr>
            <a:endParaRPr lang="en-US" dirty="0"/>
          </a:p>
          <a:p>
            <a:pPr lvl="1"/>
            <a:endParaRPr lang="en-US" dirty="0"/>
          </a:p>
          <a:p>
            <a:pPr marL="0" indent="0">
              <a:buNone/>
            </a:pPr>
            <a:endParaRPr lang="en-US" dirty="0"/>
          </a:p>
          <a:p>
            <a:pPr marL="0" indent="0">
              <a:buNone/>
            </a:pPr>
            <a:endParaRPr lang="en-US" dirty="0"/>
          </a:p>
        </p:txBody>
      </p:sp>
      <p:sp>
        <p:nvSpPr>
          <p:cNvPr id="6" name="Content Placeholder 5">
            <a:extLst>
              <a:ext uri="{FF2B5EF4-FFF2-40B4-BE49-F238E27FC236}">
                <a16:creationId xmlns:a16="http://schemas.microsoft.com/office/drawing/2014/main" id="{1A417A78-1A3A-C87D-5AC7-6038F2A05F50}"/>
              </a:ext>
            </a:extLst>
          </p:cNvPr>
          <p:cNvSpPr>
            <a:spLocks noGrp="1"/>
          </p:cNvSpPr>
          <p:nvPr>
            <p:ph sz="quarter" idx="4"/>
          </p:nvPr>
        </p:nvSpPr>
        <p:spPr/>
        <p:txBody>
          <a:bodyPr/>
          <a:lstStyle/>
          <a:p>
            <a:r>
              <a:rPr lang="en-US" dirty="0"/>
              <a:t>68 total Published rates</a:t>
            </a:r>
          </a:p>
          <a:p>
            <a:pPr lvl="1"/>
            <a:r>
              <a:rPr lang="en-US" dirty="0"/>
              <a:t>2 Phone Service rates</a:t>
            </a:r>
          </a:p>
          <a:p>
            <a:pPr lvl="1"/>
            <a:r>
              <a:rPr lang="en-US" dirty="0"/>
              <a:t>3 Cabling Service rates</a:t>
            </a:r>
          </a:p>
          <a:p>
            <a:pPr lvl="1"/>
            <a:r>
              <a:rPr lang="en-US" dirty="0"/>
              <a:t>16 Open System rates</a:t>
            </a:r>
          </a:p>
          <a:p>
            <a:pPr lvl="1"/>
            <a:r>
              <a:rPr lang="en-US" dirty="0"/>
              <a:t>7 Mainframe rates</a:t>
            </a:r>
          </a:p>
          <a:p>
            <a:pPr lvl="1"/>
            <a:r>
              <a:rPr lang="en-US" dirty="0"/>
              <a:t>4 Interactive Web rates</a:t>
            </a:r>
          </a:p>
          <a:p>
            <a:pPr lvl="1"/>
            <a:r>
              <a:rPr lang="en-US" dirty="0"/>
              <a:t>2 ECM rates</a:t>
            </a:r>
          </a:p>
          <a:p>
            <a:pPr lvl="1"/>
            <a:endParaRPr lang="en-US" dirty="0"/>
          </a:p>
        </p:txBody>
      </p:sp>
    </p:spTree>
    <p:extLst>
      <p:ext uri="{BB962C8B-B14F-4D97-AF65-F5344CB8AC3E}">
        <p14:creationId xmlns:p14="http://schemas.microsoft.com/office/powerpoint/2010/main" val="25955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15EFE-A85A-EE64-62DA-B1670B52D755}"/>
              </a:ext>
            </a:extLst>
          </p:cNvPr>
          <p:cNvSpPr>
            <a:spLocks noGrp="1"/>
          </p:cNvSpPr>
          <p:nvPr>
            <p:ph type="title"/>
          </p:nvPr>
        </p:nvSpPr>
        <p:spPr/>
        <p:txBody>
          <a:bodyPr/>
          <a:lstStyle/>
          <a:p>
            <a:pPr algn="ctr"/>
            <a:r>
              <a:rPr lang="en-US" dirty="0"/>
              <a:t>What’s NEW?</a:t>
            </a:r>
          </a:p>
        </p:txBody>
      </p:sp>
      <p:sp>
        <p:nvSpPr>
          <p:cNvPr id="4" name="Text Placeholder 3">
            <a:extLst>
              <a:ext uri="{FF2B5EF4-FFF2-40B4-BE49-F238E27FC236}">
                <a16:creationId xmlns:a16="http://schemas.microsoft.com/office/drawing/2014/main" id="{009E3685-CB93-9AD4-70EE-30D3B72B396B}"/>
              </a:ext>
            </a:extLst>
          </p:cNvPr>
          <p:cNvSpPr>
            <a:spLocks noGrp="1"/>
          </p:cNvSpPr>
          <p:nvPr>
            <p:ph type="body" idx="1"/>
          </p:nvPr>
        </p:nvSpPr>
        <p:spPr>
          <a:xfrm>
            <a:off x="839788" y="1431235"/>
            <a:ext cx="10512424" cy="775252"/>
          </a:xfrm>
        </p:spPr>
        <p:txBody>
          <a:bodyPr>
            <a:normAutofit/>
          </a:bodyPr>
          <a:lstStyle/>
          <a:p>
            <a:pPr algn="ctr"/>
            <a:r>
              <a:rPr lang="en-US" sz="3200" dirty="0">
                <a:solidFill>
                  <a:schemeClr val="tx1"/>
                </a:solidFill>
              </a:rPr>
              <a:t>2024-2025 vs 2026-2027</a:t>
            </a:r>
          </a:p>
        </p:txBody>
      </p:sp>
      <p:sp>
        <p:nvSpPr>
          <p:cNvPr id="5" name="Content Placeholder 4">
            <a:extLst>
              <a:ext uri="{FF2B5EF4-FFF2-40B4-BE49-F238E27FC236}">
                <a16:creationId xmlns:a16="http://schemas.microsoft.com/office/drawing/2014/main" id="{B741D24E-0A63-4E0F-D535-9C9CE880E60A}"/>
              </a:ext>
            </a:extLst>
          </p:cNvPr>
          <p:cNvSpPr>
            <a:spLocks noGrp="1"/>
          </p:cNvSpPr>
          <p:nvPr>
            <p:ph sz="half" idx="2"/>
          </p:nvPr>
        </p:nvSpPr>
        <p:spPr/>
        <p:txBody>
          <a:bodyPr/>
          <a:lstStyle/>
          <a:p>
            <a:pPr lvl="1"/>
            <a:r>
              <a:rPr lang="en-US" dirty="0"/>
              <a:t>Rates were in 24 categories.</a:t>
            </a:r>
          </a:p>
          <a:p>
            <a:pPr lvl="2"/>
            <a:r>
              <a:rPr lang="en-US" dirty="0"/>
              <a:t>Based on OCIO’s business units.</a:t>
            </a:r>
          </a:p>
          <a:p>
            <a:pPr lvl="2"/>
            <a:r>
              <a:rPr lang="en-US" dirty="0"/>
              <a:t>Caused customers difficulties locating the rate they needed.</a:t>
            </a:r>
          </a:p>
          <a:p>
            <a:pPr lvl="1"/>
            <a:r>
              <a:rPr lang="en-US" dirty="0"/>
              <a:t>Rates were named using an IT perspective.</a:t>
            </a:r>
          </a:p>
          <a:p>
            <a:pPr lvl="2"/>
            <a:r>
              <a:rPr lang="en-US" dirty="0"/>
              <a:t>For the laymen or not IT person the descriptions were not intuitive.</a:t>
            </a:r>
          </a:p>
          <a:p>
            <a:pPr lvl="2"/>
            <a:r>
              <a:rPr lang="en-US" dirty="0"/>
              <a:t>“What am I paying for here?” was often the resulting feeling.</a:t>
            </a:r>
          </a:p>
          <a:p>
            <a:pPr lvl="1"/>
            <a:endParaRPr lang="en-US" dirty="0"/>
          </a:p>
          <a:p>
            <a:pPr marL="0" indent="0">
              <a:buNone/>
            </a:pPr>
            <a:endParaRPr lang="en-US" dirty="0"/>
          </a:p>
          <a:p>
            <a:pPr marL="0" indent="0">
              <a:buNone/>
            </a:pPr>
            <a:endParaRPr lang="en-US" dirty="0"/>
          </a:p>
        </p:txBody>
      </p:sp>
      <p:sp>
        <p:nvSpPr>
          <p:cNvPr id="6" name="Content Placeholder 5">
            <a:extLst>
              <a:ext uri="{FF2B5EF4-FFF2-40B4-BE49-F238E27FC236}">
                <a16:creationId xmlns:a16="http://schemas.microsoft.com/office/drawing/2014/main" id="{1A417A78-1A3A-C87D-5AC7-6038F2A05F50}"/>
              </a:ext>
            </a:extLst>
          </p:cNvPr>
          <p:cNvSpPr>
            <a:spLocks noGrp="1"/>
          </p:cNvSpPr>
          <p:nvPr>
            <p:ph sz="quarter" idx="4"/>
          </p:nvPr>
        </p:nvSpPr>
        <p:spPr/>
        <p:txBody>
          <a:bodyPr/>
          <a:lstStyle/>
          <a:p>
            <a:pPr lvl="1"/>
            <a:r>
              <a:rPr lang="en-US" dirty="0"/>
              <a:t>Rates are in 4 categories.</a:t>
            </a:r>
          </a:p>
          <a:p>
            <a:pPr lvl="2"/>
            <a:r>
              <a:rPr lang="en-US" dirty="0"/>
              <a:t>Based on function to customer</a:t>
            </a:r>
          </a:p>
          <a:p>
            <a:pPr lvl="2"/>
            <a:r>
              <a:rPr lang="en-US" dirty="0"/>
              <a:t>Easier to locate on published rate sheet.</a:t>
            </a:r>
          </a:p>
          <a:p>
            <a:pPr lvl="1"/>
            <a:r>
              <a:rPr lang="en-US" dirty="0"/>
              <a:t>Some rates have been renamed.</a:t>
            </a:r>
          </a:p>
          <a:p>
            <a:pPr lvl="2"/>
            <a:r>
              <a:rPr lang="en-US" dirty="0"/>
              <a:t>IT and Financial personnel alike should be able to ascertain what is being paid for.</a:t>
            </a:r>
          </a:p>
          <a:p>
            <a:pPr lvl="2"/>
            <a:r>
              <a:rPr lang="en-US" dirty="0"/>
              <a:t>You know exactly what you are paying for.</a:t>
            </a:r>
          </a:p>
        </p:txBody>
      </p:sp>
    </p:spTree>
    <p:extLst>
      <p:ext uri="{BB962C8B-B14F-4D97-AF65-F5344CB8AC3E}">
        <p14:creationId xmlns:p14="http://schemas.microsoft.com/office/powerpoint/2010/main" val="1915547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F42122-CB3A-740F-93AD-57B20A072359}"/>
              </a:ext>
            </a:extLst>
          </p:cNvPr>
          <p:cNvSpPr>
            <a:spLocks noGrp="1"/>
          </p:cNvSpPr>
          <p:nvPr>
            <p:ph type="title"/>
          </p:nvPr>
        </p:nvSpPr>
        <p:spPr/>
        <p:txBody>
          <a:bodyPr/>
          <a:lstStyle/>
          <a:p>
            <a:pPr algn="ctr"/>
            <a:r>
              <a:rPr lang="en-US" dirty="0"/>
              <a:t>The 4 categories </a:t>
            </a:r>
          </a:p>
        </p:txBody>
      </p:sp>
      <p:sp>
        <p:nvSpPr>
          <p:cNvPr id="8" name="Content Placeholder 7">
            <a:extLst>
              <a:ext uri="{FF2B5EF4-FFF2-40B4-BE49-F238E27FC236}">
                <a16:creationId xmlns:a16="http://schemas.microsoft.com/office/drawing/2014/main" id="{765A8BD4-9EEE-EBCB-1E0F-0FBC2EB8581C}"/>
              </a:ext>
            </a:extLst>
          </p:cNvPr>
          <p:cNvSpPr>
            <a:spLocks noGrp="1"/>
          </p:cNvSpPr>
          <p:nvPr>
            <p:ph sz="half" idx="1"/>
          </p:nvPr>
        </p:nvSpPr>
        <p:spPr/>
        <p:txBody>
          <a:bodyPr/>
          <a:lstStyle/>
          <a:p>
            <a:r>
              <a:rPr lang="en-US" dirty="0"/>
              <a:t>Communications</a:t>
            </a:r>
          </a:p>
          <a:p>
            <a:pPr lvl="1"/>
            <a:r>
              <a:rPr lang="en-US" dirty="0"/>
              <a:t>Voice</a:t>
            </a:r>
          </a:p>
          <a:p>
            <a:pPr lvl="1"/>
            <a:r>
              <a:rPr lang="en-US" dirty="0"/>
              <a:t>Wireless</a:t>
            </a:r>
          </a:p>
          <a:p>
            <a:pPr lvl="1"/>
            <a:r>
              <a:rPr lang="en-US" dirty="0"/>
              <a:t>Language Line</a:t>
            </a:r>
          </a:p>
          <a:p>
            <a:pPr lvl="1"/>
            <a:r>
              <a:rPr lang="en-US" dirty="0"/>
              <a:t>CCTV</a:t>
            </a:r>
          </a:p>
          <a:p>
            <a:pPr lvl="1"/>
            <a:r>
              <a:rPr lang="en-US" dirty="0"/>
              <a:t>Public Safety Communications</a:t>
            </a:r>
          </a:p>
          <a:p>
            <a:pPr lvl="1"/>
            <a:r>
              <a:rPr lang="en-US" dirty="0"/>
              <a:t>PC Licensing</a:t>
            </a:r>
          </a:p>
          <a:p>
            <a:pPr lvl="1"/>
            <a:r>
              <a:rPr lang="en-US" dirty="0"/>
              <a:t>WebEx</a:t>
            </a:r>
          </a:p>
        </p:txBody>
      </p:sp>
      <p:sp>
        <p:nvSpPr>
          <p:cNvPr id="9" name="Content Placeholder 8">
            <a:extLst>
              <a:ext uri="{FF2B5EF4-FFF2-40B4-BE49-F238E27FC236}">
                <a16:creationId xmlns:a16="http://schemas.microsoft.com/office/drawing/2014/main" id="{09B865AC-922A-2BE4-BCC0-B6D6B61210DD}"/>
              </a:ext>
            </a:extLst>
          </p:cNvPr>
          <p:cNvSpPr>
            <a:spLocks noGrp="1"/>
          </p:cNvSpPr>
          <p:nvPr>
            <p:ph sz="half" idx="2"/>
          </p:nvPr>
        </p:nvSpPr>
        <p:spPr/>
        <p:txBody>
          <a:bodyPr/>
          <a:lstStyle/>
          <a:p>
            <a:r>
              <a:rPr lang="en-US" dirty="0"/>
              <a:t>Infrastructure</a:t>
            </a:r>
          </a:p>
          <a:p>
            <a:pPr lvl="1"/>
            <a:r>
              <a:rPr lang="en-US" dirty="0"/>
              <a:t>Laptop Leasing</a:t>
            </a:r>
          </a:p>
          <a:p>
            <a:pPr lvl="1"/>
            <a:r>
              <a:rPr lang="en-US" dirty="0"/>
              <a:t>Data Networks – WAN</a:t>
            </a:r>
          </a:p>
          <a:p>
            <a:pPr lvl="1"/>
            <a:r>
              <a:rPr lang="en-US" dirty="0"/>
              <a:t>Data Center</a:t>
            </a:r>
          </a:p>
          <a:p>
            <a:pPr lvl="1"/>
            <a:r>
              <a:rPr lang="en-US" dirty="0"/>
              <a:t>Open Systems</a:t>
            </a:r>
          </a:p>
          <a:p>
            <a:pPr lvl="1"/>
            <a:r>
              <a:rPr lang="en-US" dirty="0"/>
              <a:t>Interactive Web Hosting</a:t>
            </a:r>
          </a:p>
        </p:txBody>
      </p:sp>
    </p:spTree>
    <p:extLst>
      <p:ext uri="{BB962C8B-B14F-4D97-AF65-F5344CB8AC3E}">
        <p14:creationId xmlns:p14="http://schemas.microsoft.com/office/powerpoint/2010/main" val="25923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F42122-CB3A-740F-93AD-57B20A072359}"/>
              </a:ext>
            </a:extLst>
          </p:cNvPr>
          <p:cNvSpPr>
            <a:spLocks noGrp="1"/>
          </p:cNvSpPr>
          <p:nvPr>
            <p:ph type="title"/>
          </p:nvPr>
        </p:nvSpPr>
        <p:spPr/>
        <p:txBody>
          <a:bodyPr/>
          <a:lstStyle/>
          <a:p>
            <a:pPr algn="ctr"/>
            <a:r>
              <a:rPr lang="en-US" dirty="0"/>
              <a:t>The 4 categories  (continued) </a:t>
            </a:r>
          </a:p>
        </p:txBody>
      </p:sp>
      <p:sp>
        <p:nvSpPr>
          <p:cNvPr id="8" name="Content Placeholder 7">
            <a:extLst>
              <a:ext uri="{FF2B5EF4-FFF2-40B4-BE49-F238E27FC236}">
                <a16:creationId xmlns:a16="http://schemas.microsoft.com/office/drawing/2014/main" id="{765A8BD4-9EEE-EBCB-1E0F-0FBC2EB8581C}"/>
              </a:ext>
            </a:extLst>
          </p:cNvPr>
          <p:cNvSpPr>
            <a:spLocks noGrp="1"/>
          </p:cNvSpPr>
          <p:nvPr>
            <p:ph sz="half" idx="1"/>
          </p:nvPr>
        </p:nvSpPr>
        <p:spPr/>
        <p:txBody>
          <a:bodyPr>
            <a:normAutofit fontScale="92500"/>
          </a:bodyPr>
          <a:lstStyle/>
          <a:p>
            <a:r>
              <a:rPr lang="en-US" dirty="0"/>
              <a:t>System Computing</a:t>
            </a:r>
          </a:p>
          <a:p>
            <a:pPr lvl="1"/>
            <a:r>
              <a:rPr lang="en-US" dirty="0"/>
              <a:t>AS/400 System</a:t>
            </a:r>
          </a:p>
          <a:p>
            <a:pPr lvl="1"/>
            <a:r>
              <a:rPr lang="en-US" dirty="0"/>
              <a:t>Mainframe</a:t>
            </a:r>
          </a:p>
        </p:txBody>
      </p:sp>
      <p:sp>
        <p:nvSpPr>
          <p:cNvPr id="9" name="Content Placeholder 8">
            <a:extLst>
              <a:ext uri="{FF2B5EF4-FFF2-40B4-BE49-F238E27FC236}">
                <a16:creationId xmlns:a16="http://schemas.microsoft.com/office/drawing/2014/main" id="{09B865AC-922A-2BE4-BCC0-B6D6B61210DD}"/>
              </a:ext>
            </a:extLst>
          </p:cNvPr>
          <p:cNvSpPr>
            <a:spLocks noGrp="1"/>
          </p:cNvSpPr>
          <p:nvPr>
            <p:ph sz="half" idx="2"/>
          </p:nvPr>
        </p:nvSpPr>
        <p:spPr/>
        <p:txBody>
          <a:bodyPr>
            <a:normAutofit fontScale="92500"/>
          </a:bodyPr>
          <a:lstStyle/>
          <a:p>
            <a:r>
              <a:rPr lang="en-US" dirty="0"/>
              <a:t>Enterprise Services</a:t>
            </a:r>
          </a:p>
          <a:p>
            <a:pPr lvl="1"/>
            <a:r>
              <a:rPr lang="en-US" dirty="0"/>
              <a:t>Application Development Staffing</a:t>
            </a:r>
          </a:p>
          <a:p>
            <a:pPr lvl="1"/>
            <a:r>
              <a:rPr lang="en-US" dirty="0"/>
              <a:t>Service Desk</a:t>
            </a:r>
          </a:p>
          <a:p>
            <a:pPr lvl="1"/>
            <a:r>
              <a:rPr lang="en-US" dirty="0"/>
              <a:t>Site Support</a:t>
            </a:r>
          </a:p>
          <a:p>
            <a:pPr lvl="1"/>
            <a:r>
              <a:rPr lang="en-US" dirty="0"/>
              <a:t>Cabling Service</a:t>
            </a:r>
          </a:p>
          <a:p>
            <a:pPr lvl="1"/>
            <a:r>
              <a:rPr lang="en-US" dirty="0"/>
              <a:t>Analytics &amp; Reporting</a:t>
            </a:r>
          </a:p>
          <a:p>
            <a:pPr lvl="1"/>
            <a:r>
              <a:rPr lang="en-US" dirty="0"/>
              <a:t>eFax</a:t>
            </a:r>
          </a:p>
          <a:p>
            <a:pPr lvl="1"/>
            <a:r>
              <a:rPr lang="en-US" dirty="0"/>
              <a:t>Automated Notification Service</a:t>
            </a:r>
          </a:p>
          <a:p>
            <a:pPr lvl="1"/>
            <a:r>
              <a:rPr lang="en-US" dirty="0"/>
              <a:t>UKG (Kronos)</a:t>
            </a:r>
          </a:p>
          <a:p>
            <a:pPr lvl="1"/>
            <a:r>
              <a:rPr lang="en-US" dirty="0"/>
              <a:t>Source Code Migration</a:t>
            </a:r>
          </a:p>
          <a:p>
            <a:pPr lvl="1"/>
            <a:endParaRPr lang="en-US" dirty="0"/>
          </a:p>
        </p:txBody>
      </p:sp>
    </p:spTree>
    <p:extLst>
      <p:ext uri="{BB962C8B-B14F-4D97-AF65-F5344CB8AC3E}">
        <p14:creationId xmlns:p14="http://schemas.microsoft.com/office/powerpoint/2010/main" val="246879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CEB0C5-3F5D-C065-B537-DB7632B6A2D9}"/>
              </a:ext>
            </a:extLst>
          </p:cNvPr>
          <p:cNvSpPr>
            <a:spLocks noGrp="1"/>
          </p:cNvSpPr>
          <p:nvPr>
            <p:ph type="title"/>
          </p:nvPr>
        </p:nvSpPr>
        <p:spPr/>
        <p:txBody>
          <a:bodyPr/>
          <a:lstStyle/>
          <a:p>
            <a:pPr algn="ctr"/>
            <a:r>
              <a:rPr lang="en-US" dirty="0"/>
              <a:t>Why the change?</a:t>
            </a:r>
          </a:p>
        </p:txBody>
      </p:sp>
      <p:sp>
        <p:nvSpPr>
          <p:cNvPr id="7" name="Content Placeholder 6">
            <a:extLst>
              <a:ext uri="{FF2B5EF4-FFF2-40B4-BE49-F238E27FC236}">
                <a16:creationId xmlns:a16="http://schemas.microsoft.com/office/drawing/2014/main" id="{11046BB9-7A67-B989-FC38-8D8E7A196E37}"/>
              </a:ext>
            </a:extLst>
          </p:cNvPr>
          <p:cNvSpPr>
            <a:spLocks noGrp="1"/>
          </p:cNvSpPr>
          <p:nvPr>
            <p:ph idx="1"/>
          </p:nvPr>
        </p:nvSpPr>
        <p:spPr/>
        <p:txBody>
          <a:bodyPr/>
          <a:lstStyle/>
          <a:p>
            <a:r>
              <a:rPr lang="en-US" dirty="0"/>
              <a:t>Customer focused approach.</a:t>
            </a:r>
          </a:p>
          <a:p>
            <a:r>
              <a:rPr lang="en-US" dirty="0"/>
              <a:t>We’ve heard your calls for greater transparency.</a:t>
            </a:r>
          </a:p>
          <a:p>
            <a:r>
              <a:rPr lang="en-US" dirty="0"/>
              <a:t>Fewer rates will equate to easier understanding of the monthly bill you receive.</a:t>
            </a:r>
          </a:p>
          <a:p>
            <a:r>
              <a:rPr lang="en-US" dirty="0"/>
              <a:t>The more you understand your costs the better your agency will be able to plan and budget.</a:t>
            </a:r>
          </a:p>
          <a:p>
            <a:endParaRPr lang="en-US" dirty="0"/>
          </a:p>
          <a:p>
            <a:endParaRPr lang="en-US" dirty="0"/>
          </a:p>
        </p:txBody>
      </p:sp>
    </p:spTree>
    <p:extLst>
      <p:ext uri="{BB962C8B-B14F-4D97-AF65-F5344CB8AC3E}">
        <p14:creationId xmlns:p14="http://schemas.microsoft.com/office/powerpoint/2010/main" val="313769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we go from here?</a:t>
            </a:r>
          </a:p>
        </p:txBody>
      </p:sp>
    </p:spTree>
    <p:extLst>
      <p:ext uri="{BB962C8B-B14F-4D97-AF65-F5344CB8AC3E}">
        <p14:creationId xmlns:p14="http://schemas.microsoft.com/office/powerpoint/2010/main" val="3934161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FEACD4FC-D6BD-451A-ADF7-2B5CD590A75C}" vid="{A801F8E0-7880-4434-A64B-221B482C46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4972</TotalTime>
  <Words>800</Words>
  <Application>Microsoft Office PowerPoint</Application>
  <PresentationFormat>Widescreen</PresentationFormat>
  <Paragraphs>102</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Roboto Slab</vt:lpstr>
      <vt:lpstr>Calibri</vt:lpstr>
      <vt:lpstr>Montserrat Ultra Light</vt:lpstr>
      <vt:lpstr>Roboto Light</vt:lpstr>
      <vt:lpstr>Arial</vt:lpstr>
      <vt:lpstr>Roboto Black</vt:lpstr>
      <vt:lpstr>Office Theme</vt:lpstr>
      <vt:lpstr>OCIO Rates FY 2026 and FY 2027</vt:lpstr>
      <vt:lpstr>Why does OCIO have Rates?</vt:lpstr>
      <vt:lpstr>What expenses are in most OCIO rates?</vt:lpstr>
      <vt:lpstr>What’s NEW?</vt:lpstr>
      <vt:lpstr>What’s NEW?</vt:lpstr>
      <vt:lpstr>The 4 categories </vt:lpstr>
      <vt:lpstr>The 4 categories  (continued) </vt:lpstr>
      <vt:lpstr>Why the change?</vt:lpstr>
      <vt:lpstr>Where do we go from here?</vt:lpstr>
      <vt:lpstr>What can you do?</vt:lpstr>
      <vt:lpstr>What else is OCIO doing?</vt:lpstr>
      <vt:lpstr>Agency Impacts</vt:lpstr>
      <vt:lpstr>Questions</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West, Holly</dc:creator>
  <cp:lastModifiedBy>Finlan, Noah</cp:lastModifiedBy>
  <cp:revision>248</cp:revision>
  <cp:lastPrinted>2020-05-15T17:43:55Z</cp:lastPrinted>
  <dcterms:created xsi:type="dcterms:W3CDTF">2019-04-05T20:49:48Z</dcterms:created>
  <dcterms:modified xsi:type="dcterms:W3CDTF">2024-07-11T17:54:13Z</dcterms:modified>
</cp:coreProperties>
</file>